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90" r:id="rId2"/>
    <p:sldId id="267" r:id="rId3"/>
    <p:sldId id="268" r:id="rId4"/>
    <p:sldId id="269" r:id="rId5"/>
    <p:sldId id="482" r:id="rId6"/>
    <p:sldId id="271" r:id="rId7"/>
    <p:sldId id="272" r:id="rId8"/>
    <p:sldId id="483" r:id="rId9"/>
    <p:sldId id="479" r:id="rId10"/>
    <p:sldId id="484" r:id="rId11"/>
    <p:sldId id="276" r:id="rId12"/>
    <p:sldId id="491" r:id="rId13"/>
    <p:sldId id="492" r:id="rId14"/>
    <p:sldId id="480" r:id="rId15"/>
    <p:sldId id="481" r:id="rId16"/>
    <p:sldId id="273" r:id="rId17"/>
    <p:sldId id="274" r:id="rId18"/>
    <p:sldId id="478" r:id="rId19"/>
    <p:sldId id="275" r:id="rId20"/>
    <p:sldId id="27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755"/>
  </p:normalViewPr>
  <p:slideViewPr>
    <p:cSldViewPr snapToGrid="0" snapToObjects="1">
      <p:cViewPr>
        <p:scale>
          <a:sx n="100" d="100"/>
          <a:sy n="100" d="100"/>
        </p:scale>
        <p:origin x="87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1E90B-79B3-2543-AD0E-45AB784FA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D13B2E-5963-C34B-91AE-D03A6615F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757E17-3C94-394D-9952-A29203BE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ADE2A8-9454-EB45-AFAF-EF465B99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4F5C89-3649-BF4E-9B06-58BA88A2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45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EC283-9458-C848-AAAF-012CEF0E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58E7AE-49AA-114C-96FC-4742F67AE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B08CB5-1476-1E4C-AD63-D2E0641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42C4CA-C92F-8A40-9F16-3E495DF6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087B65-E0BD-1B4F-919B-8EAD7BB9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66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5E246B-10B7-6C49-A78D-39D96DECA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1703E5-C769-7A4E-956A-057BD36E7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7EA066-2863-5E4D-84BB-20ECA5D2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7B5F17-6C5E-EC4F-BE1E-51EB2D2B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3F2A23-F8CB-7A4A-928E-0262928E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21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19D95-AF15-6948-8599-2C6BAEA2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FAA11F-0BC5-DA4C-A6AE-5071B886B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42773-DF10-C744-B818-CB876391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1C475B-C44D-F046-A099-19A0E672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D5E951-D4A9-4444-9024-F86AC5FF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09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EB99C-550F-5D4A-B65C-2C33217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0F5C09-72C3-C044-8321-E61A76DB6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98EC6B-B622-DC4F-98D8-B1144021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9AF882-08C1-1F48-9C39-49EED751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C8937-072F-914A-8F1B-9FDD356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8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042E60-7C8E-1341-B7B8-DA4BC180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46F87-7222-2F45-BD65-3A3473C2F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427BC7-5E62-984E-A005-7ACD5E6AD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1E7AC4-A1D7-A348-96F0-35DBBAD4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F752BA-6405-AB47-955D-4777D2ADA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28ACC0-7F6C-BF40-BB04-05EAB944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54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50E29-25C1-A74A-BA32-FFEBCEF1E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F000F1-B0BB-1A45-AAFE-3AB90C603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3460CD-A612-CD44-8C38-F8BBE3012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486C4-5603-384E-AE52-CB21AF421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63C956-5E0A-3244-80A9-AFE3AF2D0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E103FF-1203-0746-8363-DFD54560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06B246-A05D-8243-ACE3-F6E2F5BF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141BA41-AF81-DA44-A411-820E4549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886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692A3-CFC4-5E41-BF67-4252347D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B99521-A98A-E241-A20E-4E3B62EB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442F42-2950-FA48-B24F-57E08FB9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68B48B-4905-BF42-A813-754FACF7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458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446A937-0078-C44C-82B7-5480FC3A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03D29E-4D05-D34F-831F-BC9BEDE4F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B558F2-AC01-ED42-B6FE-F4DD176E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74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53984-0F02-784C-B22F-D26BCD61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DD2FB1-3BE6-CD4D-8B25-21F36EE4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D7CBB9-4506-6646-8C4A-6FC9ACB6E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5D6FFA-4D9A-6646-ADDF-527E4FEA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74D5E5-E63E-074E-8EE7-CD5967BE5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30295A-B7B2-E548-B176-E6625DF1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50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0070A-C03F-3347-9179-2E5DC9D5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B35D633-2FDC-BB4F-AA95-4152A28DF0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AF78E2-BE25-4447-B79B-2869D75E1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D508AF-7A6B-0040-9258-C8C071CB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14012E-1C14-554C-8CFC-8F33DE7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49FA58-3443-4149-929F-D9E5E4A6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40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CF392-EBA2-FC4F-B53D-5D905167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9D9657-75AF-EC40-A648-4D1A4DB67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D06880-B60F-914D-9767-30660BB74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63AC3-5B08-B943-AC9D-FDB904C92E52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8C06F-CF1D-494C-A810-E58747B9D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8181E2-9B9D-0F45-A31E-AB12579C0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80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54090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Многоэтапные подходы к обнаружению объектов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 задач обнаружения и экземплярной сегментации объектов.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3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41" y="1925788"/>
            <a:ext cx="4475838" cy="4673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235836"/>
            <a:ext cx="7024694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57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Прямоугольник 3"/>
          <p:cNvSpPr txBox="1"/>
          <p:nvPr/>
        </p:nvSpPr>
        <p:spPr>
          <a:xfrm>
            <a:off x="3440136" y="5628611"/>
            <a:ext cx="485652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https://www.arxiv-vanity.com/papers/1911.09070/</a:t>
            </a:r>
          </a:p>
        </p:txBody>
      </p:sp>
      <p:sp>
        <p:nvSpPr>
          <p:cNvPr id="231" name="Заголовок 1"/>
          <p:cNvSpPr txBox="1">
            <a:spLocks noGrp="1"/>
          </p:cNvSpPr>
          <p:nvPr>
            <p:ph type="title"/>
          </p:nvPr>
        </p:nvSpPr>
        <p:spPr>
          <a:xfrm>
            <a:off x="537029" y="217714"/>
            <a:ext cx="10816771" cy="1117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 err="1">
                <a:solidFill>
                  <a:schemeClr val="bg1"/>
                </a:solidFill>
              </a:rPr>
              <a:t>Развитие</a:t>
            </a:r>
            <a:r>
              <a:rPr sz="4800" b="1" dirty="0">
                <a:solidFill>
                  <a:schemeClr val="bg1"/>
                </a:solidFill>
              </a:rPr>
              <a:t> </a:t>
            </a:r>
            <a:r>
              <a:rPr sz="4800" b="1" dirty="0" err="1">
                <a:solidFill>
                  <a:schemeClr val="bg1"/>
                </a:solidFill>
              </a:rPr>
              <a:t>идеи</a:t>
            </a:r>
            <a:r>
              <a:rPr sz="4800" b="1" dirty="0">
                <a:solidFill>
                  <a:schemeClr val="bg1"/>
                </a:solidFill>
              </a:rPr>
              <a:t> Feature Pyramidal Network</a:t>
            </a:r>
          </a:p>
        </p:txBody>
      </p:sp>
      <p:sp>
        <p:nvSpPr>
          <p:cNvPr id="233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307649" y="1335314"/>
            <a:ext cx="4852826" cy="4841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Некоторые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варианты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развития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идеи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FPN: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a. </a:t>
            </a:r>
            <a:r>
              <a:rPr sz="2200" dirty="0" err="1">
                <a:solidFill>
                  <a:schemeClr val="bg1"/>
                </a:solidFill>
              </a:rPr>
              <a:t>использовать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несколько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блоков</a:t>
            </a:r>
            <a:r>
              <a:rPr sz="2200" dirty="0">
                <a:solidFill>
                  <a:schemeClr val="bg1"/>
                </a:solidFill>
              </a:rPr>
              <a:t> FPN 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b. </a:t>
            </a:r>
            <a:r>
              <a:rPr sz="2200" dirty="0" err="1">
                <a:solidFill>
                  <a:schemeClr val="bg1"/>
                </a:solidFill>
              </a:rPr>
              <a:t>Использовать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блоки</a:t>
            </a:r>
            <a:r>
              <a:rPr sz="2200" dirty="0">
                <a:solidFill>
                  <a:schemeClr val="bg1"/>
                </a:solidFill>
              </a:rPr>
              <a:t> c </a:t>
            </a:r>
            <a:r>
              <a:rPr sz="2200" dirty="0" err="1">
                <a:solidFill>
                  <a:schemeClr val="bg1"/>
                </a:solidFill>
              </a:rPr>
              <a:t>разным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направлением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движения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c. </a:t>
            </a:r>
            <a:r>
              <a:rPr sz="2200" dirty="0" err="1">
                <a:solidFill>
                  <a:schemeClr val="bg1"/>
                </a:solidFill>
              </a:rPr>
              <a:t>Подобрать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структуру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помощи</a:t>
            </a:r>
            <a:r>
              <a:rPr sz="2200" dirty="0">
                <a:solidFill>
                  <a:schemeClr val="bg1"/>
                </a:solidFill>
              </a:rPr>
              <a:t> NAS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d. </a:t>
            </a:r>
            <a:r>
              <a:rPr sz="2200" dirty="0" err="1">
                <a:solidFill>
                  <a:schemeClr val="bg1"/>
                </a:solidFill>
              </a:rPr>
              <a:t>Связать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сдруг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другом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e. </a:t>
            </a:r>
            <a:r>
              <a:rPr sz="2200" dirty="0" err="1">
                <a:solidFill>
                  <a:schemeClr val="bg1"/>
                </a:solidFill>
              </a:rPr>
              <a:t>Убрать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 b.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f. </a:t>
            </a:r>
            <a:r>
              <a:rPr sz="2200" dirty="0" err="1">
                <a:solidFill>
                  <a:schemeClr val="bg1"/>
                </a:solidFill>
              </a:rPr>
              <a:t>Убрать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блоки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сделать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проброс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дополнительный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через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один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из-из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путей</a:t>
            </a:r>
            <a:r>
              <a:rPr sz="2200" dirty="0">
                <a:solidFill>
                  <a:schemeClr val="bg1"/>
                </a:solidFill>
              </a:rPr>
              <a:t> (Cross-scale connections).</a:t>
            </a:r>
          </a:p>
        </p:txBody>
      </p:sp>
      <p:pic>
        <p:nvPicPr>
          <p:cNvPr id="2050" name="Picture 2" descr="PANet Explained | Papers With Co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8" y="3562350"/>
            <a:ext cx="8253988" cy="30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0558" y="6380811"/>
            <a:ext cx="6566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PANet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32" name="Picture 2" descr="Picture 2"/>
          <p:cNvPicPr>
            <a:picLocks noChangeAspect="1"/>
          </p:cNvPicPr>
          <p:nvPr/>
        </p:nvPicPr>
        <p:blipFill rotWithShape="1">
          <a:blip r:embed="rId3"/>
          <a:srcRect l="5399" r="3342"/>
          <a:stretch/>
        </p:blipFill>
        <p:spPr>
          <a:xfrm>
            <a:off x="7296149" y="1414661"/>
            <a:ext cx="4664401" cy="36859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625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Заголовок 1"/>
          <p:cNvSpPr txBox="1">
            <a:spLocks noGrp="1"/>
          </p:cNvSpPr>
          <p:nvPr>
            <p:ph type="title"/>
          </p:nvPr>
        </p:nvSpPr>
        <p:spPr>
          <a:xfrm>
            <a:off x="537029" y="217714"/>
            <a:ext cx="10816771" cy="1117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 err="1">
                <a:solidFill>
                  <a:schemeClr val="bg1"/>
                </a:solidFill>
              </a:rPr>
              <a:t>Развитие</a:t>
            </a:r>
            <a:r>
              <a:rPr sz="4800" b="1" dirty="0">
                <a:solidFill>
                  <a:schemeClr val="bg1"/>
                </a:solidFill>
              </a:rPr>
              <a:t> </a:t>
            </a:r>
            <a:r>
              <a:rPr sz="4800" b="1" dirty="0" err="1">
                <a:solidFill>
                  <a:schemeClr val="bg1"/>
                </a:solidFill>
              </a:rPr>
              <a:t>идеи</a:t>
            </a:r>
            <a:r>
              <a:rPr sz="4800" b="1" dirty="0">
                <a:solidFill>
                  <a:schemeClr val="bg1"/>
                </a:solidFill>
              </a:rPr>
              <a:t> Feature Pyramidal Network</a:t>
            </a:r>
          </a:p>
        </p:txBody>
      </p:sp>
      <p:sp>
        <p:nvSpPr>
          <p:cNvPr id="233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307649" y="1335314"/>
            <a:ext cx="4852826" cy="4841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spcBef>
                <a:spcPts val="500"/>
              </a:spcBef>
              <a:defRPr sz="18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C Explained | Papers With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6" y="1205252"/>
            <a:ext cx="11226553" cy="510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Заголовок 1"/>
          <p:cNvSpPr txBox="1">
            <a:spLocks noGrp="1"/>
          </p:cNvSpPr>
          <p:nvPr>
            <p:ph type="title"/>
          </p:nvPr>
        </p:nvSpPr>
        <p:spPr>
          <a:xfrm>
            <a:off x="508000" y="197161"/>
            <a:ext cx="10769600" cy="11722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Mask RCNN</a:t>
            </a:r>
            <a:endParaRPr sz="4800" dirty="0"/>
          </a:p>
        </p:txBody>
      </p:sp>
      <p:sp>
        <p:nvSpPr>
          <p:cNvPr id="494" name="Объект 2"/>
          <p:cNvSpPr txBox="1">
            <a:spLocks noGrp="1"/>
          </p:cNvSpPr>
          <p:nvPr>
            <p:ph type="body" idx="1"/>
          </p:nvPr>
        </p:nvSpPr>
        <p:spPr>
          <a:xfrm>
            <a:off x="252454" y="1125476"/>
            <a:ext cx="11788750" cy="55642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3 </a:t>
            </a:r>
            <a:r>
              <a:rPr sz="2200" dirty="0" err="1">
                <a:solidFill>
                  <a:schemeClr val="bg1"/>
                </a:solidFill>
              </a:rPr>
              <a:t>типа</a:t>
            </a:r>
            <a:r>
              <a:rPr sz="2200" dirty="0">
                <a:solidFill>
                  <a:schemeClr val="bg1"/>
                </a:solidFill>
              </a:rPr>
              <a:t> backbone: </a:t>
            </a:r>
            <a:r>
              <a:rPr sz="2200" dirty="0" err="1">
                <a:solidFill>
                  <a:schemeClr val="bg1"/>
                </a:solidFill>
              </a:rPr>
              <a:t>ResNet</a:t>
            </a:r>
            <a:r>
              <a:rPr sz="2200" dirty="0">
                <a:solidFill>
                  <a:schemeClr val="bg1"/>
                </a:solidFill>
              </a:rPr>
              <a:t> (ResNet50, ResNet101), </a:t>
            </a:r>
            <a:r>
              <a:rPr sz="2200" dirty="0" err="1">
                <a:solidFill>
                  <a:schemeClr val="bg1"/>
                </a:solidFill>
              </a:rPr>
              <a:t>ResNext</a:t>
            </a:r>
            <a:r>
              <a:rPr sz="2200" dirty="0">
                <a:solidFill>
                  <a:schemeClr val="bg1"/>
                </a:solidFill>
              </a:rPr>
              <a:t>, FPN</a:t>
            </a:r>
          </a:p>
          <a:p>
            <a:pPr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двух</a:t>
            </a:r>
            <a:r>
              <a:rPr sz="2200" dirty="0">
                <a:solidFill>
                  <a:schemeClr val="bg1"/>
                </a:solidFill>
              </a:rPr>
              <a:t> ROI </a:t>
            </a:r>
            <a:r>
              <a:rPr sz="2200" dirty="0" err="1">
                <a:solidFill>
                  <a:schemeClr val="bg1"/>
                </a:solidFill>
              </a:rPr>
              <a:t>един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endParaRPr sz="2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FPN ROI </a:t>
            </a:r>
            <a:r>
              <a:rPr sz="2200" dirty="0" err="1">
                <a:solidFill>
                  <a:schemeClr val="bg1"/>
                </a:solidFill>
              </a:rPr>
              <a:t>выполняется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разному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FPN </a:t>
            </a:r>
            <a:r>
              <a:rPr sz="2200" dirty="0" err="1">
                <a:solidFill>
                  <a:schemeClr val="bg1"/>
                </a:solidFill>
              </a:rPr>
              <a:t>также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имеет</a:t>
            </a:r>
            <a:r>
              <a:rPr sz="2200" dirty="0">
                <a:solidFill>
                  <a:schemeClr val="bg1"/>
                </a:solidFill>
              </a:rPr>
              <a:t> backbone </a:t>
            </a:r>
            <a:r>
              <a:rPr sz="2200" dirty="0" err="1">
                <a:solidFill>
                  <a:schemeClr val="bg1"/>
                </a:solidFill>
              </a:rPr>
              <a:t>ResNet</a:t>
            </a:r>
            <a:endParaRPr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FPN </a:t>
            </a:r>
            <a:r>
              <a:rPr sz="2200" dirty="0" err="1">
                <a:solidFill>
                  <a:schemeClr val="bg1"/>
                </a:solidFill>
              </a:rPr>
              <a:t>делает</a:t>
            </a:r>
            <a:r>
              <a:rPr sz="2200" dirty="0">
                <a:solidFill>
                  <a:schemeClr val="bg1"/>
                </a:solidFill>
              </a:rPr>
              <a:t> RPN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endParaRPr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FPN </a:t>
            </a:r>
            <a:r>
              <a:rPr sz="2200" dirty="0" err="1">
                <a:solidFill>
                  <a:schemeClr val="bg1"/>
                </a:solidFill>
              </a:rPr>
              <a:t>превосходит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другие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варианты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 точности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вычислительная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сложность</a:t>
            </a:r>
            <a:r>
              <a:rPr sz="2200" dirty="0">
                <a:solidFill>
                  <a:schemeClr val="bg1"/>
                </a:solidFill>
              </a:rPr>
              <a:t>,</a:t>
            </a:r>
          </a:p>
          <a:p>
            <a:pPr marL="1143000" lvl="2" indent="-228600"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FPN </a:t>
            </a:r>
            <a:r>
              <a:rPr sz="2200" dirty="0" err="1">
                <a:solidFill>
                  <a:schemeClr val="bg1"/>
                </a:solidFill>
              </a:rPr>
              <a:t>сохраняет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различных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разрешениях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3569046"/>
            <a:ext cx="5601200" cy="30190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95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рямоугольник 3"/>
          <p:cNvSpPr txBox="1"/>
          <p:nvPr/>
        </p:nvSpPr>
        <p:spPr>
          <a:xfrm>
            <a:off x="58130" y="5052138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https://jhui.github.io/2017/03/15/Fast-R-CNN-and-Faster-R-CNN/</a:t>
            </a:r>
          </a:p>
        </p:txBody>
      </p:sp>
      <p:pic>
        <p:nvPicPr>
          <p:cNvPr id="175" name="Picture 4" descr="Picture 4"/>
          <p:cNvPicPr>
            <a:picLocks noChangeAspect="1"/>
          </p:cNvPicPr>
          <p:nvPr/>
        </p:nvPicPr>
        <p:blipFill>
          <a:blip r:embed="rId2"/>
          <a:srcRect l="1822" t="10235" r="6408" b="7582"/>
          <a:stretch>
            <a:fillRect/>
          </a:stretch>
        </p:blipFill>
        <p:spPr>
          <a:xfrm>
            <a:off x="6352056" y="4184168"/>
            <a:ext cx="5343663" cy="252256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Заголовок 1"/>
          <p:cNvSpPr txBox="1">
            <a:spLocks noGrp="1"/>
          </p:cNvSpPr>
          <p:nvPr>
            <p:ph type="title"/>
          </p:nvPr>
        </p:nvSpPr>
        <p:spPr>
          <a:xfrm>
            <a:off x="400050" y="281894"/>
            <a:ext cx="10953750" cy="8987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5400" b="1" dirty="0">
                <a:solidFill>
                  <a:schemeClr val="bg1"/>
                </a:solidFill>
              </a:rPr>
              <a:t>Архитектура </a:t>
            </a:r>
            <a:r>
              <a:rPr lang="en" sz="54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5605" y="1134563"/>
                <a:ext cx="11502640" cy="42301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линейная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Число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селект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поиск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фиксировано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выделение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границ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NMS.</a:t>
                </a: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Единая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функция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потерь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𝐿𝑜𝑔𝐿𝑜𝑠𝑠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𝑠𝑜𝑓𝑡</m:t>
                        </m:r>
                      </m:sup>
                    </m:sSubSup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1115061" lvl="3" indent="-228600">
                  <a:spcBef>
                    <a:spcPts val="500"/>
                  </a:spcBef>
                  <a:defRPr sz="2000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𝑠𝑜𝑓𝑡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Huber Loss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После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RoI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</a:rPr>
                  <a:t> resize и full connected  layer.</a:t>
                </a:r>
                <a:endParaRPr sz="2200" dirty="0"/>
              </a:p>
            </p:txBody>
          </p:sp>
        </mc:Choice>
        <mc:Fallback xmlns="">
          <p:sp>
            <p:nvSpPr>
              <p:cNvPr id="17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5605" y="1134563"/>
                <a:ext cx="11502640" cy="4230169"/>
              </a:xfrm>
              <a:prstGeom prst="rect">
                <a:avLst/>
              </a:prstGeom>
              <a:blipFill>
                <a:blip r:embed="rId3"/>
                <a:stretch>
                  <a:fillRect t="-17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47496" y="5560445"/>
            <a:ext cx="372704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1"/>
                </a:solidFill>
              </a:rPr>
              <a:t>Подход не </a:t>
            </a:r>
            <a:r>
              <a:rPr lang="en-US" sz="2000" dirty="0">
                <a:solidFill>
                  <a:schemeClr val="bg1"/>
                </a:solidFill>
              </a:rPr>
              <a:t>end-to-end, </a:t>
            </a:r>
            <a:r>
              <a:rPr lang="ru-RU" sz="2000" dirty="0">
                <a:solidFill>
                  <a:schemeClr val="bg1"/>
                </a:solidFill>
              </a:rPr>
              <a:t>т.е. Не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быть реализованным единым 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образом (за счет </a:t>
            </a:r>
            <a:r>
              <a:rPr lang="en-US" sz="2000" dirty="0">
                <a:solidFill>
                  <a:schemeClr val="bg1"/>
                </a:solidFill>
              </a:rPr>
              <a:t>Selective search)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6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Прямоугольник 3"/>
          <p:cNvSpPr txBox="1"/>
          <p:nvPr/>
        </p:nvSpPr>
        <p:spPr>
          <a:xfrm>
            <a:off x="635379" y="5898396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https://jhui.github.io/2017/03/15/Fast-R-CNN-and-Faster-R-CNN/</a:t>
            </a:r>
          </a:p>
        </p:txBody>
      </p:sp>
      <p:sp>
        <p:nvSpPr>
          <p:cNvPr id="193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873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Fast-RCNN</a:t>
            </a:r>
            <a:endParaRPr dirty="0"/>
          </a:p>
        </p:txBody>
      </p:sp>
      <p:sp>
        <p:nvSpPr>
          <p:cNvPr id="194" name="Объект 2"/>
          <p:cNvSpPr txBox="1">
            <a:spLocks noGrp="1"/>
          </p:cNvSpPr>
          <p:nvPr>
            <p:ph type="body" idx="1"/>
          </p:nvPr>
        </p:nvSpPr>
        <p:spPr>
          <a:xfrm>
            <a:off x="589659" y="965674"/>
            <a:ext cx="11040365" cy="52112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400" dirty="0" err="1">
                <a:solidFill>
                  <a:schemeClr val="bg1"/>
                </a:solidFill>
              </a:rPr>
              <a:t>Тренировка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сети</a:t>
            </a:r>
            <a:r>
              <a:rPr sz="2400" dirty="0">
                <a:solidFill>
                  <a:schemeClr val="bg1"/>
                </a:solidFill>
              </a:rPr>
              <a:t> в 4 </a:t>
            </a:r>
            <a:r>
              <a:rPr sz="2400" dirty="0" err="1">
                <a:solidFill>
                  <a:schemeClr val="bg1"/>
                </a:solidFill>
              </a:rPr>
              <a:t>этапа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Обучение (настройка) RPN с помощью предварительно обученной модели </a:t>
            </a:r>
            <a:r>
              <a:rPr lang="ru-RU" sz="2400" dirty="0" err="1">
                <a:solidFill>
                  <a:schemeClr val="bg1"/>
                </a:solidFill>
              </a:rPr>
              <a:t>imagenet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Обучение отдельно сети обнаружения с помощью предварительно обученной модели </a:t>
            </a:r>
            <a:r>
              <a:rPr lang="ru-RU" sz="2400" dirty="0" err="1">
                <a:solidFill>
                  <a:schemeClr val="bg1"/>
                </a:solidFill>
              </a:rPr>
              <a:t>imagenet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Тонкая настройка слоев RPN.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Заморозка сверточных слоев, тонкая настройка слоев </a:t>
            </a:r>
            <a:r>
              <a:rPr lang="ru-RU" sz="2400" dirty="0" err="1">
                <a:solidFill>
                  <a:schemeClr val="bg1"/>
                </a:solidFill>
              </a:rPr>
              <a:t>дектекции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19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75" y="3905170"/>
            <a:ext cx="4209795" cy="243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966" y="4372660"/>
            <a:ext cx="5956271" cy="1804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966" y="3629593"/>
            <a:ext cx="5629276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Box 4"/>
          <p:cNvSpPr txBox="1"/>
          <p:nvPr/>
        </p:nvSpPr>
        <p:spPr>
          <a:xfrm>
            <a:off x="5784855" y="3228407"/>
            <a:ext cx="53603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Новые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рассчитываются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архарам</a:t>
            </a:r>
            <a:r>
              <a:rPr dirty="0">
                <a:solidFill>
                  <a:schemeClr val="bg1"/>
                </a:solidFill>
              </a:rPr>
              <a:t> A </a:t>
            </a:r>
            <a:r>
              <a:rPr dirty="0" err="1">
                <a:solidFill>
                  <a:schemeClr val="bg1"/>
                </a:solidFill>
              </a:rPr>
              <a:t>как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ttps://www.telesens.co/2018/03/11/object-detection-and-classification-using-r-cnns/"/>
          <p:cNvSpPr txBox="1"/>
          <p:nvPr/>
        </p:nvSpPr>
        <p:spPr>
          <a:xfrm>
            <a:off x="3607896" y="6211669"/>
            <a:ext cx="69996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https://www.telesens.co/2018/03/11/object-detection-and-classification-using-r-cnns/</a:t>
            </a:r>
          </a:p>
        </p:txBody>
      </p:sp>
      <p:sp>
        <p:nvSpPr>
          <p:cNvPr id="200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159657"/>
            <a:ext cx="10764140" cy="93420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Fast-RCNN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89660" y="965674"/>
                <a:ext cx="10764140" cy="521128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Пусть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x, y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верхнего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левого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угла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целевой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ограничивающей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обозначены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 err="1">
                    <a:solidFill>
                      <a:schemeClr val="bg1"/>
                    </a:solidFill>
                  </a:rPr>
                  <a:t>соответственно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/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высота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целевой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ограничивающей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соответственно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Затем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коэффициенты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функции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преобразуют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ограничивающую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целевую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рамку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 algn="ctr">
                  <a:buNone/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ar-AE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ar-AE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ar-AE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ar-AE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ar-AE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ar-AE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ar-AE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lit/>
                                  </m:rPr>
                                  <a:rPr lang="ar-AE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ar-AE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ar-AE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Эта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функция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легко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обратима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учитывая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коэффициенты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верхнего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левого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угла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высоту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ограничивающего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можно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легко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вычислить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верхний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левый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угол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высоту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целевого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Обратите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внимание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коэффициенты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инвариантны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аффинному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преобразованию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без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сдвига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660" y="965674"/>
                <a:ext cx="10764140" cy="5211289"/>
              </a:xfrm>
              <a:prstGeom prst="rect">
                <a:avLst/>
              </a:prstGeom>
              <a:blipFill>
                <a:blip r:embed="rId2"/>
                <a:stretch>
                  <a:fillRect l="-707" t="-1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http://www.shuffleai.blog/blog/Understanding_Mask_R-CNN_Basic_Architecture.html"/>
          <p:cNvSpPr txBox="1"/>
          <p:nvPr/>
        </p:nvSpPr>
        <p:spPr>
          <a:xfrm>
            <a:off x="232788" y="5913273"/>
            <a:ext cx="68749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http://www.shuffleai.blog/blog/Understanding_Mask_R-CNN_Basic_Architecture.html</a:t>
            </a:r>
          </a:p>
        </p:txBody>
      </p:sp>
      <p:pic>
        <p:nvPicPr>
          <p:cNvPr id="204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743" y="4836318"/>
            <a:ext cx="2684324" cy="1254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ttps://www.telesens.co/2018/03/11/object-detection-and-classification-using-r-cnns/"/>
          <p:cNvSpPr txBox="1"/>
          <p:nvPr/>
        </p:nvSpPr>
        <p:spPr>
          <a:xfrm>
            <a:off x="5093306" y="4962616"/>
            <a:ext cx="69996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https://www.telesens.co/2018/03/11/object-detection-and-classification-using-r-cnns/</a:t>
            </a:r>
          </a:p>
        </p:txBody>
      </p:sp>
      <p:sp>
        <p:nvSpPr>
          <p:cNvPr id="200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159657"/>
            <a:ext cx="10764140" cy="93420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Fast-RCNN</a:t>
            </a:r>
            <a:endParaRPr dirty="0"/>
          </a:p>
        </p:txBody>
      </p:sp>
      <p:sp>
        <p:nvSpPr>
          <p:cNvPr id="201" name="Объект 2"/>
          <p:cNvSpPr txBox="1">
            <a:spLocks noGrp="1"/>
          </p:cNvSpPr>
          <p:nvPr>
            <p:ph type="body" idx="1"/>
          </p:nvPr>
        </p:nvSpPr>
        <p:spPr>
          <a:xfrm>
            <a:off x="589659" y="965674"/>
            <a:ext cx="11063569" cy="5211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Это важный момент, так как при вычислении потерь при классификации целевые коэффициенты регрессии вычисляются в исходном соотношении сторон, тогда как выходные коэффициенты регрессии сети классификации вычисляются после этапа объединения </a:t>
            </a:r>
            <a:r>
              <a:rPr lang="en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на квадратных функциональных картах (соотношение сторон 1: 1). Это станет яснее, когда мы обсудим потерю классификации ниже.</a:t>
            </a:r>
          </a:p>
          <a:p>
            <a:pPr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02" name="http://www.shuffleai.blog/blog/Understanding_Mask_R-CNN_Basic_Architecture.html"/>
          <p:cNvSpPr txBox="1"/>
          <p:nvPr/>
        </p:nvSpPr>
        <p:spPr>
          <a:xfrm>
            <a:off x="6576523" y="3884158"/>
            <a:ext cx="68749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http://www.shuffleai.blog/blog/Understanding_Mask_R-CNN_Basic_Architecture.html</a:t>
            </a:r>
          </a:p>
        </p:txBody>
      </p:sp>
      <p:pic>
        <p:nvPicPr>
          <p:cNvPr id="20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8" y="3138714"/>
            <a:ext cx="7202705" cy="336597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Это важный момент, так как при вычислении потерь при классификации целевые коэффициенты регрессии вычисляются в исходном соотношении сторон, тогда как выходные коэффициенты регрессии сети классификации вычисляются после этапа объединения ROI на квадратны"/>
          <p:cNvSpPr txBox="1"/>
          <p:nvPr/>
        </p:nvSpPr>
        <p:spPr>
          <a:xfrm>
            <a:off x="538771" y="3713342"/>
            <a:ext cx="5176229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lvl1pPr>
          </a:lstStyle>
          <a:p>
            <a:endParaRPr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47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3"/>
          <p:cNvSpPr txBox="1"/>
          <p:nvPr/>
        </p:nvSpPr>
        <p:spPr>
          <a:xfrm>
            <a:off x="635379" y="5898396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https://proceedings.neurips.cc/paper/2016/file/577ef1154f3240ad5b9b413aa7346a1e-Paper.pdf</a:t>
            </a:r>
          </a:p>
        </p:txBody>
      </p:sp>
      <p:sp>
        <p:nvSpPr>
          <p:cNvPr id="208" name="Заголовок 1"/>
          <p:cNvSpPr txBox="1">
            <a:spLocks noGrp="1"/>
          </p:cNvSpPr>
          <p:nvPr>
            <p:ph type="title"/>
          </p:nvPr>
        </p:nvSpPr>
        <p:spPr>
          <a:xfrm>
            <a:off x="290285" y="174171"/>
            <a:ext cx="11567885" cy="140788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defRPr sz="4000"/>
            </a:pPr>
            <a:r>
              <a:rPr sz="4800" dirty="0">
                <a:solidFill>
                  <a:schemeClr val="bg1"/>
                </a:solidFill>
              </a:rPr>
              <a:t>R-FCN Region-based </a:t>
            </a:r>
            <a:r>
              <a:rPr lang="ru-RU" sz="4800" dirty="0">
                <a:solidFill>
                  <a:schemeClr val="bg1"/>
                </a:solidFill>
              </a:rPr>
              <a:t/>
            </a:r>
            <a:br>
              <a:rPr lang="ru-RU" sz="4800" dirty="0">
                <a:solidFill>
                  <a:schemeClr val="bg1"/>
                </a:solidFill>
              </a:rPr>
            </a:br>
            <a:r>
              <a:rPr sz="4800" dirty="0">
                <a:solidFill>
                  <a:schemeClr val="bg1"/>
                </a:solidFill>
              </a:rPr>
              <a:t>Fully Convolutional Networks  </a:t>
            </a:r>
          </a:p>
        </p:txBody>
      </p:sp>
      <p:sp>
        <p:nvSpPr>
          <p:cNvPr id="209" name="Объект 2"/>
          <p:cNvSpPr txBox="1">
            <a:spLocks noGrp="1"/>
          </p:cNvSpPr>
          <p:nvPr>
            <p:ph type="body" idx="1"/>
          </p:nvPr>
        </p:nvSpPr>
        <p:spPr>
          <a:xfrm>
            <a:off x="481519" y="1312296"/>
            <a:ext cx="11228962" cy="5211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использовать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</a:t>
            </a:r>
            <a:r>
              <a:rPr sz="2200" dirty="0">
                <a:solidFill>
                  <a:schemeClr val="bg1"/>
                </a:solidFill>
              </a:rPr>
              <a:t> RPN </a:t>
            </a:r>
            <a:r>
              <a:rPr sz="2200" dirty="0" err="1">
                <a:solidFill>
                  <a:schemeClr val="bg1"/>
                </a:solidFill>
              </a:rPr>
              <a:t>напрямую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формировать</a:t>
            </a:r>
            <a:r>
              <a:rPr sz="2200" dirty="0">
                <a:solidFill>
                  <a:schemeClr val="bg1"/>
                </a:solidFill>
              </a:rPr>
              <a:t> bounding box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нескольких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При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так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что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карата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соответствует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определенной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позиции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 algn="just">
              <a:spcBef>
                <a:spcPts val="500"/>
              </a:spcBef>
              <a:defRPr sz="2400"/>
            </a:pPr>
            <a:r>
              <a:rPr sz="2200" dirty="0">
                <a:solidFill>
                  <a:schemeClr val="bg1"/>
                </a:solidFill>
              </a:rPr>
              <a:t>RPN </a:t>
            </a:r>
            <a:r>
              <a:rPr sz="2200" dirty="0" err="1">
                <a:solidFill>
                  <a:schemeClr val="bg1"/>
                </a:solidFill>
              </a:rPr>
              <a:t>формирует</a:t>
            </a:r>
            <a:r>
              <a:rPr sz="2200" dirty="0">
                <a:solidFill>
                  <a:schemeClr val="bg1"/>
                </a:solidFill>
              </a:rPr>
              <a:t> position-sensitive score maps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ROI.</a:t>
            </a:r>
          </a:p>
          <a:p>
            <a:pPr marL="1143000" lvl="2" indent="-228600" algn="just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случае</a:t>
            </a:r>
            <a:r>
              <a:rPr sz="2200" dirty="0">
                <a:solidFill>
                  <a:schemeClr val="bg1"/>
                </a:solidFill>
              </a:rPr>
              <a:t> vote </a:t>
            </a:r>
            <a:r>
              <a:rPr sz="2200" dirty="0" err="1">
                <a:solidFill>
                  <a:schemeClr val="bg1"/>
                </a:solidFill>
              </a:rPr>
              <a:t>значит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 algn="just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Помимо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оценки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каждому</a:t>
            </a:r>
            <a:r>
              <a:rPr sz="2200" dirty="0">
                <a:solidFill>
                  <a:schemeClr val="bg1"/>
                </a:solidFill>
              </a:rPr>
              <a:t> ROI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оценка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смещения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параметров</a:t>
            </a:r>
            <a:r>
              <a:rPr sz="2200" dirty="0">
                <a:solidFill>
                  <a:schemeClr val="bg1"/>
                </a:solidFill>
              </a:rPr>
              <a:t> box </a:t>
            </a:r>
            <a:r>
              <a:rPr sz="2200" dirty="0" err="1">
                <a:solidFill>
                  <a:schemeClr val="bg1"/>
                </a:solidFill>
              </a:rPr>
              <a:t>Регрессионной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сетью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10" name="Рисунок 4" descr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9" y="3771677"/>
            <a:ext cx="5334001" cy="2405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Рисунок 5" descr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98" y="3595372"/>
            <a:ext cx="5347262" cy="256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</a:t>
            </a:r>
            <a:r>
              <a:rPr sz="4800" b="1" dirty="0" smtClean="0">
                <a:solidFill>
                  <a:schemeClr val="bg1"/>
                </a:solidFill>
              </a:rPr>
              <a:t>Net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(</a:t>
            </a:r>
            <a:r>
              <a:rPr lang="en-US" sz="4800" b="1" dirty="0" err="1" smtClean="0">
                <a:solidFill>
                  <a:schemeClr val="bg1"/>
                </a:solidFill>
              </a:rPr>
              <a:t>SPPNet</a:t>
            </a:r>
            <a:r>
              <a:rPr lang="en-US" sz="4800" b="1" dirty="0" smtClean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sz="2400" b="1" dirty="0" err="1">
                <a:solidFill>
                  <a:schemeClr val="bg1"/>
                </a:solidFill>
              </a:rPr>
              <a:t>Основная</a:t>
            </a:r>
            <a:r>
              <a:rPr sz="2400" b="1" dirty="0">
                <a:solidFill>
                  <a:schemeClr val="bg1"/>
                </a:solidFill>
              </a:rPr>
              <a:t> </a:t>
            </a:r>
            <a:r>
              <a:rPr sz="2400" b="1" dirty="0" err="1">
                <a:solidFill>
                  <a:schemeClr val="bg1"/>
                </a:solidFill>
              </a:rPr>
              <a:t>идея</a:t>
            </a:r>
            <a:r>
              <a:rPr sz="2400" b="1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выделить</a:t>
            </a:r>
            <a:r>
              <a:rPr sz="2400" dirty="0">
                <a:solidFill>
                  <a:schemeClr val="bg1"/>
                </a:solidFill>
              </a:rPr>
              <a:t> в</a:t>
            </a:r>
            <a:r>
              <a:rPr lang="ru-RU" sz="2400" dirty="0">
                <a:solidFill>
                  <a:schemeClr val="bg1"/>
                </a:solidFill>
              </a:rPr>
              <a:t> одном наборе карт признаков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регионы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разно</a:t>
            </a:r>
            <a:r>
              <a:rPr lang="ru-RU" sz="2400" dirty="0" err="1">
                <a:solidFill>
                  <a:schemeClr val="bg1"/>
                </a:solidFill>
              </a:rPr>
              <a:t>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</a:t>
            </a:r>
            <a:r>
              <a:rPr lang="ru-RU" sz="2400" dirty="0">
                <a:solidFill>
                  <a:schemeClr val="bg1"/>
                </a:solidFill>
              </a:rPr>
              <a:t>а</a:t>
            </a: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Используется </a:t>
            </a:r>
            <a:r>
              <a:rPr sz="2000" dirty="0" err="1">
                <a:solidFill>
                  <a:schemeClr val="bg1"/>
                </a:solidFill>
              </a:rPr>
              <a:t>нескольких</a:t>
            </a:r>
            <a:r>
              <a:rPr lang="ru-RU" sz="2000" dirty="0">
                <a:solidFill>
                  <a:schemeClr val="bg1"/>
                </a:solidFill>
              </a:rPr>
              <a:t> 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выбора регионов кандидатов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245" y="3371021"/>
            <a:ext cx="3240754" cy="3352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11095" y="1191360"/>
            <a:ext cx="11572904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78" y="3986734"/>
            <a:ext cx="3683044" cy="24771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Прямоугольник 13"/>
          <p:cNvSpPr txBox="1"/>
          <p:nvPr/>
        </p:nvSpPr>
        <p:spPr>
          <a:xfrm>
            <a:off x="6529069" y="4800594"/>
            <a:ext cx="6004561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https://jonathan-hui.medium.com/understanding-feature-pyramid-networks-for-object-detection-fpn-45b227b9106c</a:t>
            </a:r>
          </a:p>
        </p:txBody>
      </p:sp>
      <p:sp>
        <p:nvSpPr>
          <p:cNvPr id="221" name="Прямоугольник 7"/>
          <p:cNvSpPr txBox="1"/>
          <p:nvPr/>
        </p:nvSpPr>
        <p:spPr>
          <a:xfrm>
            <a:off x="6422514" y="3658192"/>
            <a:ext cx="566471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/>
              <a:t>https://towardsdatascience.com/review-fpn-feature-pyramid-network-object-detection-262fc7482610</a:t>
            </a:r>
          </a:p>
        </p:txBody>
      </p:sp>
      <p:pic>
        <p:nvPicPr>
          <p:cNvPr id="22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4581976"/>
            <a:ext cx="4773613" cy="193234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Заголовок 1"/>
          <p:cNvSpPr txBox="1">
            <a:spLocks noGrp="1"/>
          </p:cNvSpPr>
          <p:nvPr>
            <p:ph type="title"/>
          </p:nvPr>
        </p:nvSpPr>
        <p:spPr>
          <a:xfrm>
            <a:off x="307647" y="130628"/>
            <a:ext cx="11409691" cy="13015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</a:p>
        </p:txBody>
      </p:sp>
      <p:sp>
        <p:nvSpPr>
          <p:cNvPr id="224" name="Объект 2"/>
          <p:cNvSpPr txBox="1">
            <a:spLocks noGrp="1"/>
          </p:cNvSpPr>
          <p:nvPr>
            <p:ph type="body" idx="1"/>
          </p:nvPr>
        </p:nvSpPr>
        <p:spPr>
          <a:xfrm>
            <a:off x="99685" y="498634"/>
            <a:ext cx="116176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sz="2200" dirty="0">
                <a:solidFill>
                  <a:schemeClr val="bg1"/>
                </a:solidFill>
              </a:rPr>
              <a:t>ПО </a:t>
            </a:r>
            <a:r>
              <a:rPr sz="2200" dirty="0" err="1">
                <a:solidFill>
                  <a:schemeClr val="bg1"/>
                </a:solidFill>
              </a:rPr>
              <a:t>сути</a:t>
            </a:r>
            <a:r>
              <a:rPr sz="2200" dirty="0">
                <a:solidFill>
                  <a:schemeClr val="bg1"/>
                </a:solidFill>
              </a:rPr>
              <a:t> FPN – </a:t>
            </a:r>
            <a:r>
              <a:rPr sz="2200" dirty="0" err="1">
                <a:solidFill>
                  <a:schemeClr val="bg1"/>
                </a:solidFill>
              </a:rPr>
              <a:t>это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feature extractor.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блока</a:t>
            </a:r>
            <a:r>
              <a:rPr sz="2200" dirty="0">
                <a:solidFill>
                  <a:schemeClr val="bg1"/>
                </a:solidFill>
              </a:rPr>
              <a:t> FPN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головная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 marL="685800" lvl="1" indent="-228600" algn="just">
              <a:spcBef>
                <a:spcPts val="50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оригинальной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статье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помимо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рассматривался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вопрос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сегметнации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Например</a:t>
            </a:r>
            <a:r>
              <a:rPr sz="2200" dirty="0">
                <a:solidFill>
                  <a:schemeClr val="bg1"/>
                </a:solidFill>
              </a:rPr>
              <a:t> Faster-RCNN (RPN). </a:t>
            </a:r>
          </a:p>
          <a:p>
            <a:pPr marL="685800" lvl="1" indent="-228600" algn="just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случае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сама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RPN </a:t>
            </a:r>
            <a:r>
              <a:rPr sz="2200" dirty="0" err="1">
                <a:solidFill>
                  <a:schemeClr val="bg1"/>
                </a:solidFill>
              </a:rPr>
              <a:t>будет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входе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иметь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один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анхоры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будут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масштабах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 algn="just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За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получиться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что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много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3"/>
          <a:srcRect b="7958"/>
          <a:stretch>
            <a:fillRect/>
          </a:stretch>
        </p:blipFill>
        <p:spPr>
          <a:xfrm>
            <a:off x="307649" y="3846567"/>
            <a:ext cx="6483676" cy="272521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6"/>
          <p:cNvSpPr txBox="1"/>
          <p:nvPr/>
        </p:nvSpPr>
        <p:spPr>
          <a:xfrm>
            <a:off x="9551669" y="4732006"/>
            <a:ext cx="147618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Обычный RPN</a:t>
            </a:r>
          </a:p>
        </p:txBody>
      </p:sp>
      <p:sp>
        <p:nvSpPr>
          <p:cNvPr id="227" name="TextBox 10"/>
          <p:cNvSpPr txBox="1"/>
          <p:nvPr/>
        </p:nvSpPr>
        <p:spPr>
          <a:xfrm>
            <a:off x="3864857" y="3567714"/>
            <a:ext cx="18652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Faster-RCNN</a:t>
            </a:r>
            <a:r>
              <a:rPr dirty="0">
                <a:solidFill>
                  <a:schemeClr val="bg1"/>
                </a:solidFill>
              </a:rPr>
              <a:t> c FPN</a:t>
            </a:r>
          </a:p>
        </p:txBody>
      </p:sp>
      <p:pic>
        <p:nvPicPr>
          <p:cNvPr id="228" name="Picture 6" descr="Picture 6"/>
          <p:cNvPicPr>
            <a:picLocks noChangeAspect="1"/>
          </p:cNvPicPr>
          <p:nvPr/>
        </p:nvPicPr>
        <p:blipFill>
          <a:blip r:embed="rId4"/>
          <a:srcRect l="57172" t="23173" b="26140"/>
          <a:stretch>
            <a:fillRect/>
          </a:stretch>
        </p:blipFill>
        <p:spPr>
          <a:xfrm>
            <a:off x="8298499" y="3070096"/>
            <a:ext cx="3546475" cy="1422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 smtClean="0">
                <a:solidFill>
                  <a:schemeClr val="bg1"/>
                </a:solidFill>
              </a:rPr>
              <a:t>SPP</a:t>
            </a:r>
            <a:r>
              <a:rPr sz="2200" dirty="0" smtClean="0">
                <a:solidFill>
                  <a:schemeClr val="bg1"/>
                </a:solidFill>
              </a:rPr>
              <a:t>. 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1257" y="1191360"/>
            <a:ext cx="11651579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единого набора карт 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выделенного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6696598" cy="4420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classification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</a:t>
            </a:r>
            <a:r>
              <a:rPr lang="ru-RU" sz="1800" dirty="0" smtClean="0">
                <a:solidFill>
                  <a:schemeClr val="bg1"/>
                </a:solidFill>
              </a:rPr>
              <a:t>сжатие</a:t>
            </a:r>
            <a:r>
              <a:rPr lang="en-US" sz="1800" dirty="0" smtClean="0">
                <a:solidFill>
                  <a:schemeClr val="bg1"/>
                </a:solidFill>
              </a:rPr>
              <a:t> resize</a:t>
            </a:r>
            <a:r>
              <a:rPr lang="ru-RU" sz="1800" dirty="0" smtClean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9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smtClean="0">
                <a:solidFill>
                  <a:schemeClr val="bg1"/>
                </a:solidFill>
              </a:rPr>
              <a:t>Faster-RCNN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377371" y="965674"/>
            <a:ext cx="11364549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F</a:t>
            </a:r>
            <a:r>
              <a:rPr lang="en-US" sz="2200" dirty="0">
                <a:solidFill>
                  <a:schemeClr val="bg1"/>
                </a:solidFill>
              </a:rPr>
              <a:t>aster-R-CNN – </a:t>
            </a:r>
            <a:r>
              <a:rPr lang="ru-RU" sz="2200" dirty="0">
                <a:solidFill>
                  <a:schemeClr val="bg1"/>
                </a:solidFill>
              </a:rPr>
              <a:t>модификация </a:t>
            </a:r>
            <a:r>
              <a:rPr lang="en-US" sz="2200" dirty="0">
                <a:solidFill>
                  <a:schemeClr val="bg1"/>
                </a:solidFill>
              </a:rPr>
              <a:t>Fast-R-CNN,</a:t>
            </a:r>
            <a:r>
              <a:rPr sz="2200" dirty="0">
                <a:solidFill>
                  <a:schemeClr val="bg1"/>
                </a:solidFill>
              </a:rPr>
              <a:t>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</a:t>
            </a:r>
            <a:r>
              <a:rPr lang="en-US" sz="2200" dirty="0" err="1">
                <a:solidFill>
                  <a:schemeClr val="bg1"/>
                </a:solidFill>
              </a:rPr>
              <a:t>сн</a:t>
            </a:r>
            <a:r>
              <a:rPr lang="ru-RU" sz="2200" dirty="0" err="1">
                <a:solidFill>
                  <a:schemeClr val="bg1"/>
                </a:solidFill>
              </a:rPr>
              <a:t>овная</a:t>
            </a:r>
            <a:r>
              <a:rPr lang="ru-RU" sz="2200" dirty="0">
                <a:solidFill>
                  <a:schemeClr val="bg1"/>
                </a:solidFill>
              </a:rPr>
              <a:t> идея вместо </a:t>
            </a:r>
            <a:r>
              <a:rPr lang="en-US" sz="2200" dirty="0">
                <a:solidFill>
                  <a:schemeClr val="bg1"/>
                </a:solidFill>
              </a:rPr>
              <a:t>selective search </a:t>
            </a:r>
            <a:r>
              <a:rPr sz="2200" dirty="0" err="1">
                <a:solidFill>
                  <a:schemeClr val="bg1"/>
                </a:solidFill>
              </a:rPr>
              <a:t>добавить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небольшую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промежуточную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предварительного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</a:t>
            </a:r>
            <a:r>
              <a:rPr lang="en-US" sz="2200" dirty="0" err="1">
                <a:solidFill>
                  <a:schemeClr val="bg1"/>
                </a:solidFill>
              </a:rPr>
              <a:t>Regeon</a:t>
            </a:r>
            <a:r>
              <a:rPr lang="en-US" sz="2200" dirty="0">
                <a:solidFill>
                  <a:schemeClr val="bg1"/>
                </a:solidFill>
              </a:rPr>
              <a:t> proposal network, RPN)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78" y="2483102"/>
            <a:ext cx="3708351" cy="422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7371" y="1312387"/>
            <a:ext cx="11535466" cy="11146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7102078" y="4286250"/>
            <a:ext cx="1082539" cy="133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classification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394178" y="4104759"/>
            <a:ext cx="1082539" cy="133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regression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733903" y="3748089"/>
            <a:ext cx="1082539" cy="308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NMS of </a:t>
            </a:r>
            <a:r>
              <a:rPr lang="en-US" sz="1200" dirty="0" err="1" smtClean="0">
                <a:solidFill>
                  <a:schemeClr val="tx1"/>
                </a:solidFill>
              </a:rPr>
              <a:t>RoI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76717" y="2543947"/>
            <a:ext cx="1082539" cy="20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regression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674058" y="2483103"/>
            <a:ext cx="1082539" cy="162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classification</a:t>
            </a:r>
            <a:endParaRPr lang="ru-RU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280594" y="342163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200" dirty="0">
                    <a:solidFill>
                      <a:schemeClr val="bg1"/>
                    </a:solidFill>
                  </a:rPr>
                  <a:t>я </a:t>
                </a:r>
                <a:r>
                  <a:rPr lang="en" sz="22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координаты 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 algn="just">
                  <a:defRPr sz="2000"/>
                </a:pPr>
                <a:r>
                  <a:rPr lang="ru-RU" sz="20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/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577" t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156264" y="920340"/>
            <a:ext cx="10021777" cy="118192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044940" y="4335780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Scale =1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839200" y="576182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Scale = 0.5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smtClean="0">
                <a:solidFill>
                  <a:schemeClr val="bg1"/>
                </a:solidFill>
              </a:rPr>
              <a:t>Faster-RCNN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32229" y="965675"/>
            <a:ext cx="11611428" cy="29878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Центром каждого </a:t>
            </a:r>
            <a:r>
              <a:rPr lang="ru-RU" sz="2200" dirty="0" err="1">
                <a:solidFill>
                  <a:schemeClr val="bg1"/>
                </a:solidFill>
              </a:rPr>
              <a:t>анхора</a:t>
            </a:r>
            <a:r>
              <a:rPr lang="ru-RU" sz="22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1800" dirty="0" err="1">
                <a:solidFill>
                  <a:schemeClr val="bg1"/>
                </a:solidFill>
              </a:rPr>
              <a:t>анхором</a:t>
            </a:r>
            <a:r>
              <a:rPr lang="ru-RU" sz="1800" dirty="0">
                <a:solidFill>
                  <a:schemeClr val="bg1"/>
                </a:solidFill>
              </a:rPr>
              <a:t> (якорем, </a:t>
            </a:r>
            <a:r>
              <a:rPr lang="en" sz="1800" dirty="0">
                <a:solidFill>
                  <a:schemeClr val="bg1"/>
                </a:solidFill>
              </a:rPr>
              <a:t>anchor boxes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</a:p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endParaRPr lang="ru-RU" sz="2200" dirty="0">
              <a:solidFill>
                <a:schemeClr val="bg1"/>
              </a:solidFill>
            </a:endParaRP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9 в оригинале</a:t>
            </a:r>
            <a:r>
              <a:rPr lang="en" sz="1800" dirty="0">
                <a:solidFill>
                  <a:schemeClr val="bg1"/>
                </a:solidFill>
              </a:rPr>
              <a:t>.</a:t>
            </a:r>
            <a:endParaRPr lang="ru-RU" sz="1800" dirty="0">
              <a:solidFill>
                <a:schemeClr val="bg1"/>
              </a:solidFill>
            </a:endParaRPr>
          </a:p>
          <a:p>
            <a:pPr lvl="1"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задаются своим: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соотношениями сторон (</a:t>
            </a:r>
            <a:r>
              <a:rPr lang="en" dirty="0">
                <a:solidFill>
                  <a:schemeClr val="bg1"/>
                </a:solidFill>
              </a:rPr>
              <a:t>aspect ratio), </a:t>
            </a:r>
            <a:r>
              <a:rPr lang="ru-RU" dirty="0">
                <a:solidFill>
                  <a:schemeClr val="bg1"/>
                </a:solidFill>
              </a:rPr>
              <a:t>например 1:1, 2:3, 3:2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Масштабами: 1, 2, 3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Число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 может быть сокращено при помощи </a:t>
            </a:r>
            <a:r>
              <a:rPr lang="en-US" sz="2200" dirty="0">
                <a:solidFill>
                  <a:schemeClr val="bg1"/>
                </a:solidFill>
              </a:rPr>
              <a:t>NMS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7" y="3926680"/>
            <a:ext cx="4477453" cy="2757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2996" y="920340"/>
            <a:ext cx="7748597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27290" y="1751294"/>
            <a:ext cx="9280732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42060" y="2395542"/>
            <a:ext cx="9118362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31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23410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продолжает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идеи</a:t>
            </a:r>
            <a:r>
              <a:rPr sz="2200" dirty="0">
                <a:solidFill>
                  <a:schemeClr val="bg1"/>
                </a:solidFill>
              </a:rPr>
              <a:t> faster-R-</a:t>
            </a:r>
            <a:r>
              <a:rPr lang="en-US" sz="2200" dirty="0">
                <a:solidFill>
                  <a:schemeClr val="bg1"/>
                </a:solidFill>
              </a:rPr>
              <a:t>CNN</a:t>
            </a:r>
            <a:r>
              <a:rPr sz="2200" dirty="0">
                <a:solidFill>
                  <a:schemeClr val="bg1"/>
                </a:solidFill>
              </a:rPr>
              <a:t> (2017)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предлагает также </a:t>
            </a:r>
            <a:r>
              <a:rPr lang="ru-RU" sz="2200" dirty="0" err="1">
                <a:solidFill>
                  <a:schemeClr val="bg1"/>
                </a:solidFill>
              </a:rPr>
              <a:t>экземплярную</a:t>
            </a:r>
            <a:r>
              <a:rPr lang="ru-RU" sz="2200" dirty="0">
                <a:solidFill>
                  <a:schemeClr val="bg1"/>
                </a:solidFill>
              </a:rPr>
              <a:t> сегментацию.</a:t>
            </a:r>
            <a:endParaRPr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Экземплярная</a:t>
            </a:r>
            <a:r>
              <a:rPr lang="ru-RU" sz="22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200" dirty="0" err="1">
                <a:solidFill>
                  <a:schemeClr val="bg1"/>
                </a:solidFill>
              </a:rPr>
              <a:t>попиксельная</a:t>
            </a:r>
            <a:r>
              <a:rPr lang="ru-RU" sz="22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43" y="2657475"/>
            <a:ext cx="3777992" cy="3944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182973"/>
            <a:ext cx="11759064" cy="11816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886</Words>
  <Application>Microsoft Office PowerPoint</Application>
  <PresentationFormat>Широкоэкранный</PresentationFormat>
  <Paragraphs>136</Paragraphs>
  <Slides>20</Slides>
  <Notes>0</Notes>
  <HiddenSlides>7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Spatial Pyramidal Pooling Net (SPPNet)</vt:lpstr>
      <vt:lpstr>Spatial Pyramidal Pooling Net</vt:lpstr>
      <vt:lpstr>Архитектура Fast-RCNN</vt:lpstr>
      <vt:lpstr>Архитектура Fast-RCNN</vt:lpstr>
      <vt:lpstr>Архитектура Faster-RCNN</vt:lpstr>
      <vt:lpstr>Архитектура Fast-RCNN</vt:lpstr>
      <vt:lpstr>Архитектура Faster-RCNN</vt:lpstr>
      <vt:lpstr>Архитектура Mask RCNN</vt:lpstr>
      <vt:lpstr>Архитектура Mask RCNN</vt:lpstr>
      <vt:lpstr>Feature Pyramidal Network </vt:lpstr>
      <vt:lpstr>Развитие идеи Feature Pyramidal Network</vt:lpstr>
      <vt:lpstr>Развитие идеи Feature Pyramidal Network</vt:lpstr>
      <vt:lpstr>Архитектура Mask RCNN</vt:lpstr>
      <vt:lpstr>Архитектура Fast-RCNN</vt:lpstr>
      <vt:lpstr>Архитектура Fast-RCNN</vt:lpstr>
      <vt:lpstr>Архитектура Fast-RCNN</vt:lpstr>
      <vt:lpstr>Архитектура Fast-RCNN</vt:lpstr>
      <vt:lpstr>R-FCN Region-based  Fully Convolutional Networks  </vt:lpstr>
      <vt:lpstr>Feature Pyramidal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Многоэтапные подходы к обнаружению объектов</dc:title>
  <dc:creator>Ронкин Михаил Владимирович</dc:creator>
  <cp:lastModifiedBy>Ронкин Михаил Владимирович</cp:lastModifiedBy>
  <cp:revision>65</cp:revision>
  <dcterms:created xsi:type="dcterms:W3CDTF">2021-12-17T13:54:34Z</dcterms:created>
  <dcterms:modified xsi:type="dcterms:W3CDTF">2022-12-05T13:20:42Z</dcterms:modified>
</cp:coreProperties>
</file>